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handoutMasterIdLst>
    <p:handoutMasterId r:id="rId15"/>
  </p:handoutMasterIdLst>
  <p:sldIdLst>
    <p:sldId id="423" r:id="rId2"/>
    <p:sldId id="452" r:id="rId3"/>
    <p:sldId id="453" r:id="rId4"/>
    <p:sldId id="454" r:id="rId5"/>
    <p:sldId id="455" r:id="rId6"/>
    <p:sldId id="456" r:id="rId7"/>
    <p:sldId id="457" r:id="rId8"/>
    <p:sldId id="464" r:id="rId9"/>
    <p:sldId id="465" r:id="rId10"/>
    <p:sldId id="466" r:id="rId11"/>
    <p:sldId id="473" r:id="rId12"/>
    <p:sldId id="472" r:id="rId13"/>
  </p:sldIdLst>
  <p:sldSz cx="9144000" cy="6858000" type="screen4x3"/>
  <p:notesSz cx="9926638" cy="6797675"/>
  <p:custDataLst>
    <p:tags r:id="rId16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255" autoAdjust="0"/>
    <p:restoredTop sz="94417" autoAdjust="0"/>
  </p:normalViewPr>
  <p:slideViewPr>
    <p:cSldViewPr>
      <p:cViewPr varScale="1">
        <p:scale>
          <a:sx n="113" d="100"/>
          <a:sy n="113" d="100"/>
        </p:scale>
        <p:origin x="1923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680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285" y="0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9681A0AE-D235-4586-800B-DB08096D6CBD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457106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285" y="6457106"/>
            <a:ext cx="4302136" cy="339515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72E686B8-1356-4842-B2C7-A33B06C78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89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>
              <a:defRPr sz="1300"/>
            </a:lvl1pPr>
          </a:lstStyle>
          <a:p>
            <a:fld id="{D5D8B169-09AD-4F78-9B79-3DA53DB6446F}" type="datetimeFigureOut">
              <a:rPr lang="ko-KR" altLang="en-US" smtClean="0"/>
              <a:t>2020-12-14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9" tIns="47780" rIns="95559" bIns="477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5559" tIns="47780" rIns="95559" bIns="4778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800" y="6456613"/>
            <a:ext cx="4301543" cy="339884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>
              <a:defRPr sz="1300"/>
            </a:lvl1pPr>
          </a:lstStyle>
          <a:p>
            <a:fld id="{F3620ED1-B248-440A-8481-ABC22B9589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85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049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371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358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61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08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3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077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771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489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588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606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63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372200" y="6381328"/>
            <a:ext cx="2133600" cy="365125"/>
          </a:xfrm>
        </p:spPr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 flipV="1">
            <a:off x="179511" y="6324450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6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02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91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 flipV="1">
            <a:off x="179511" y="6453336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4"/>
          <a:stretch/>
        </p:blipFill>
        <p:spPr bwMode="auto">
          <a:xfrm>
            <a:off x="8593265" y="6549261"/>
            <a:ext cx="371223" cy="27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348" y="6554372"/>
            <a:ext cx="1562100" cy="28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9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2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8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57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9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8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0B3C-2DC7-415D-B4A2-62074CE08834}" type="datetimeFigureOut">
              <a:rPr lang="ko-KR" altLang="en-US" smtClean="0"/>
              <a:pPr/>
              <a:t>2020-12-14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179512" y="764704"/>
            <a:ext cx="8708110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53" y="57362"/>
            <a:ext cx="625745" cy="58759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480" y="657259"/>
            <a:ext cx="756000" cy="8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0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hyperlink" Target="https://www.its.bldrdoc.gov/vqeg/vqeg-home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hyperlink" Target="mailto:jens.berger@swissqual.com" TargetMode="External"/><Relationship Id="rId5" Type="http://schemas.openxmlformats.org/officeDocument/2006/relationships/hyperlink" Target="mailto:Quan.Huynh-Thu@cisra.canon.com.au" TargetMode="External"/><Relationship Id="rId4" Type="http://schemas.openxmlformats.org/officeDocument/2006/relationships/hyperlink" Target="mailto:chulhee@yonsei.ac.k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hyperlink" Target="https://www.itu.int/md/R19-WP6C-C-0051/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  <a:t>IRG-AVQA</a:t>
            </a:r>
            <a:b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</a:br>
            <a:r>
              <a:rPr lang="en-US" altLang="ko-KR" sz="1800" b="1" dirty="0">
                <a:ea typeface="MD아트체" pitchFamily="18" charset="-127"/>
                <a:cs typeface="한컴바탕" pitchFamily="18" charset="2"/>
              </a:rPr>
              <a:t>(</a:t>
            </a:r>
            <a:r>
              <a:rPr lang="en-US" altLang="ko-KR" sz="1800" b="1" dirty="0" err="1">
                <a:ea typeface="MD아트체" pitchFamily="18" charset="-127"/>
                <a:cs typeface="한컴바탕" pitchFamily="18" charset="2"/>
              </a:rPr>
              <a:t>Intersector</a:t>
            </a:r>
            <a:r>
              <a:rPr lang="en-US" altLang="ko-KR" sz="1800" b="1" dirty="0">
                <a:ea typeface="MD아트체" pitchFamily="18" charset="-127"/>
                <a:cs typeface="한컴바탕" pitchFamily="18" charset="2"/>
              </a:rPr>
              <a:t> Rapporteur Group Audiovisual Quality Assessment)</a:t>
            </a:r>
            <a:br>
              <a:rPr lang="en-US" altLang="ko-KR" sz="54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2800" b="1" dirty="0">
                <a:ea typeface="MD아트체" pitchFamily="18" charset="-127"/>
                <a:cs typeface="한컴바탕" pitchFamily="18" charset="2"/>
              </a:rPr>
              <a:t>Agenda</a:t>
            </a:r>
            <a:endParaRPr lang="ko-KR" altLang="en-US" sz="28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419872" y="4221088"/>
            <a:ext cx="2880320" cy="792088"/>
          </a:xfrm>
        </p:spPr>
        <p:txBody>
          <a:bodyPr>
            <a:noAutofit/>
          </a:bodyPr>
          <a:lstStyle/>
          <a:p>
            <a:r>
              <a:rPr lang="en-US" altLang="ko-KR" sz="2000" b="1" dirty="0">
                <a:solidFill>
                  <a:schemeClr val="tx1"/>
                </a:solidFill>
                <a:latin typeface="+mj-lt"/>
                <a:ea typeface="MD아트체" pitchFamily="18" charset="-127"/>
                <a:cs typeface="한컴바탕" pitchFamily="18" charset="2"/>
              </a:rPr>
              <a:t>December 15, 2020</a:t>
            </a:r>
          </a:p>
          <a:p>
            <a:r>
              <a:rPr lang="en-US" altLang="ko-KR" sz="2000" b="1" dirty="0">
                <a:solidFill>
                  <a:schemeClr val="tx1"/>
                </a:solidFill>
                <a:ea typeface="MD아트체" pitchFamily="18" charset="-127"/>
                <a:cs typeface="한컴바탕" pitchFamily="18" charset="2"/>
              </a:rPr>
              <a:t>Stockholm, Sweden</a:t>
            </a:r>
            <a:endParaRPr lang="ko-KR" altLang="en-US" sz="1600" b="1" dirty="0">
              <a:solidFill>
                <a:schemeClr val="tx1"/>
              </a:solidFill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ECAEE606-0C5B-4145-B394-C38A9284D8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30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(Rapporteurs: </a:t>
            </a:r>
            <a:r>
              <a:rPr lang="en-US" altLang="ko-KR" sz="2400" b="1" dirty="0" err="1"/>
              <a:t>Chulhee</a:t>
            </a:r>
            <a:r>
              <a:rPr lang="en-US" altLang="ko-KR" sz="2400" b="1" dirty="0"/>
              <a:t> Lee, </a:t>
            </a:r>
            <a:r>
              <a:rPr lang="en-US" altLang="ko-KR" sz="2400" b="1" dirty="0" err="1"/>
              <a:t>Quan</a:t>
            </a:r>
            <a:r>
              <a:rPr lang="en-US" altLang="ko-KR" sz="2400" b="1" dirty="0"/>
              <a:t> Huynh-Thu)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J.noref</a:t>
            </a:r>
            <a:r>
              <a:rPr lang="en-US" altLang="ko-KR" sz="2400" b="1" dirty="0"/>
              <a:t>: Perceptual video quality measurement techniques for digital cable television in the absence of a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J.op-tr</a:t>
            </a:r>
            <a:r>
              <a:rPr lang="en-US" altLang="ko-KR" sz="2400" b="1" dirty="0"/>
              <a:t>: Methods for Optimizing Bitrates and Transmission Resolution by Considering Display Characteristics and Available Bandwidth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P.910rev: Subjective video quality assessment methods for multimedia applications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P.913rev: Methods for the subjective assessment of video quality, audio quality and audiovisual quality of Internet video and distribution quality television in any environment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04ACF733-923D-4F80-B62C-89669C2E0B64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47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New work item of ITU-T SG9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J.pcnp</a:t>
            </a:r>
            <a:r>
              <a:rPr lang="en-US" altLang="ko-KR" sz="2400" b="1" dirty="0"/>
              <a:t>-char: E2E Network Characteristics Requirements for Video Services.</a:t>
            </a:r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7326AB2D-4F89-41B0-8B59-7F2DE8E83AA1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922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>THE END</a:t>
            </a: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73624" y="2348880"/>
            <a:ext cx="2736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r>
              <a:rPr lang="en-US" altLang="ko-KR" sz="3200" b="1" dirty="0">
                <a:solidFill>
                  <a:prstClr val="black"/>
                </a:solidFill>
                <a:latin typeface="Arial"/>
                <a:ea typeface="MD아트체" pitchFamily="18" charset="-127"/>
                <a:cs typeface="한컴바탕" pitchFamily="18" charset="2"/>
              </a:rPr>
              <a:t>   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05F76C17-6393-4167-A8CD-BFB1592DBDD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500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The IRG-AVQA studies topics related to video and audiovisual quality assessment among ITU-R SG6 and ITU-T SG12. The IRG-AVQA aims to: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 err="1"/>
              <a:t>coord</a:t>
            </a:r>
            <a:r>
              <a:rPr lang="en-US" altLang="ko-KR" sz="2400" b="1" dirty="0"/>
              <a:t>​</a:t>
            </a:r>
            <a:r>
              <a:rPr lang="en-US" altLang="ko-KR" sz="2400" b="1" dirty="0" err="1"/>
              <a:t>inate</a:t>
            </a:r>
            <a:r>
              <a:rPr lang="en-US" altLang="ko-KR" sz="2400" b="1" dirty="0"/>
              <a:t> the progress of specific topics of mutual interest restricted to the area of video and audiovisual quality assessment, both subjective and objective;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identify potential work items that may be progressed as joint text Recommendations;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benefit from colocation with the meetings of the </a:t>
            </a:r>
            <a:r>
              <a:rPr lang="en-US" altLang="ko-KR" sz="2400" b="1" dirty="0">
                <a:hlinkClick r:id="rId4"/>
              </a:rPr>
              <a:t>Video Quality Experts Group (VQEG)</a:t>
            </a:r>
            <a:r>
              <a:rPr lang="en-US" altLang="ko-KR" sz="2400" b="1" dirty="0"/>
              <a:t>​​ where video/audiovisual quality experts meet and execute technical work;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ko-KR" sz="2400" b="1" dirty="0"/>
              <a:t>encourage collaboration between ITU-T SG12 and ITU-R SG6 on work items unique to each study group.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B202096C-8E53-4DC8-9B7A-DDEA4B26C5F9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433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The IRG-AVQA allows rapporteurs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exchange information faster, using email and joint meetings;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seek participation from a broader range of ITU members;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invite input from non-member experts (e.g., from academia);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keep people informed at the early stage of work;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set up a joint edit session on a Recommendation;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socialize work items that approach maturity;</a:t>
            </a:r>
          </a:p>
          <a:p>
            <a:r>
              <a:rPr lang="en-US" altLang="ko-KR" sz="2400" b="1" dirty="0"/>
              <a:t>Participants who can contribute technology proposals are invited and encouraged to join the group.  </a:t>
            </a:r>
          </a:p>
          <a:p>
            <a:endParaRPr lang="en-US" altLang="ko-KR" sz="2400" b="1" dirty="0"/>
          </a:p>
          <a:p>
            <a:endParaRPr lang="en-US" altLang="ko-KR" sz="2400" b="1" dirty="0"/>
          </a:p>
          <a:p>
            <a:r>
              <a:rPr lang="en-US" altLang="ko-KR" sz="1400" dirty="0"/>
              <a:t>https://www.itu.int/en/irg/avqa/Pages/default.aspx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E6A0C3BC-D1A7-48A7-924E-2B457159B290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37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Co-Chairs</a:t>
            </a:r>
          </a:p>
          <a:p>
            <a:endParaRPr lang="en-US" altLang="ko-K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 err="1">
                <a:hlinkClick r:id="rId4"/>
              </a:rPr>
              <a:t>Chulh</a:t>
            </a:r>
            <a:r>
              <a:rPr lang="en-US" altLang="ko-KR" sz="2800" b="1" dirty="0">
                <a:hlinkClick r:id="rId4"/>
              </a:rPr>
              <a:t>​</a:t>
            </a:r>
            <a:r>
              <a:rPr lang="en-US" altLang="ko-KR" sz="2800" b="1" dirty="0" err="1">
                <a:hlinkClick r:id="rId4"/>
              </a:rPr>
              <a:t>ee</a:t>
            </a:r>
            <a:r>
              <a:rPr lang="en-US" altLang="ko-KR" sz="2800" b="1" dirty="0">
                <a:hlinkClick r:id="rId4"/>
              </a:rPr>
              <a:t> Lee</a:t>
            </a:r>
            <a:r>
              <a:rPr lang="en-US" altLang="ko-KR" sz="2800" b="1" dirty="0"/>
              <a:t> (Korea, Rep of)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 err="1">
                <a:hlinkClick r:id="rId5"/>
              </a:rPr>
              <a:t>Quan</a:t>
            </a:r>
            <a:r>
              <a:rPr lang="en-US" altLang="ko-KR" sz="2800" b="1" dirty="0">
                <a:hlinkClick r:id="rId5"/>
              </a:rPr>
              <a:t> Huynh-Thu</a:t>
            </a:r>
            <a:r>
              <a:rPr lang="en-US" altLang="ko-KR" sz="2800" b="1" dirty="0"/>
              <a:t> (Australia)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b="1" dirty="0">
                <a:hlinkClick r:id="rId6"/>
              </a:rPr>
              <a:t>Jens Berger</a:t>
            </a:r>
            <a:r>
              <a:rPr lang="en-US" altLang="ko-KR" sz="2800" b="1" dirty="0"/>
              <a:t> (Germany)</a:t>
            </a:r>
          </a:p>
          <a:p>
            <a:endParaRPr lang="ko-KR" altLang="en-US" b="1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EAF0CF37-394A-439D-B836-111B764D17F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28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Progress and recent works of ITU-R WP6C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HDR related items &amp; topics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b="1" dirty="0"/>
              <a:t>Rapporteur Group (RG 24) on HDR-TV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b="1" dirty="0"/>
              <a:t>Several Recommendations and Reports on HDR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b="1" dirty="0"/>
              <a:t>Preliminary draft new Recommendation ITU-R BT.[MIL] - An objective measurement algorithm for monitoring and managing the brightness of high dynamic range television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b="1" dirty="0"/>
              <a:t>Objective quality measurement methods for HDR TM methods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ko-KR" sz="2400" u="sng" dirty="0">
                <a:hlinkClick r:id="rId4"/>
              </a:rPr>
              <a:t>6C/51</a:t>
            </a:r>
            <a:r>
              <a:rPr lang="en-GB" altLang="ko-KR" sz="2400" u="sng" dirty="0"/>
              <a:t>: </a:t>
            </a:r>
            <a:r>
              <a:rPr lang="en-GB" altLang="ko-KR" sz="2400" dirty="0"/>
              <a:t>Proposal on Assessment methods and parameters of user experience for UHD 4K video service, China (People’s Republic of)</a:t>
            </a:r>
          </a:p>
          <a:p>
            <a:pPr lvl="1"/>
            <a:endParaRPr lang="en-US" altLang="ko-KR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3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1277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Progress and recent work items of ITU-T SG12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Speech related </a:t>
            </a:r>
            <a:r>
              <a:rPr lang="en-US" altLang="ko-KR" sz="2400" b="1" dirty="0" err="1"/>
              <a:t>QoE</a:t>
            </a:r>
            <a:r>
              <a:rPr lang="en-US" altLang="ko-KR" sz="2400" b="1" dirty="0"/>
              <a:t> (Q9/12)</a:t>
            </a:r>
            <a:br>
              <a:rPr lang="en-US" altLang="ko-KR" sz="2400" b="1" dirty="0"/>
            </a:b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QoE</a:t>
            </a:r>
            <a:r>
              <a:rPr lang="en-US" altLang="ko-KR" sz="2400" b="1" dirty="0"/>
              <a:t> factors for AR applications (Q13/12)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P.NATS Phase II (VQEG AVHD) and follow-ups (Q14/12)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Cloud Gaming experience (Q14/12)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G.CMVTQS ‘Video Telephony’ (Q15/12)</a:t>
            </a:r>
            <a:br>
              <a:rPr lang="en-US" altLang="ko-KR" sz="2400" b="1" dirty="0"/>
            </a:b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Subjective and objective video quality evaluation (Q19/12)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5CF5BDA0-9905-4725-8CEF-CDED9A1F4B80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17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9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(Rapporteur: Jens Berger)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P.AMD: Perceptual approaches for multi-dimensional analysis </a:t>
            </a:r>
            <a:br>
              <a:rPr lang="en-US" altLang="ko-KR" sz="2400" b="1" dirty="0"/>
            </a:br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P.SAMS: Single-ended perceptual approaches for multi-dimensional analysis</a:t>
            </a:r>
            <a:br>
              <a:rPr lang="en-US" altLang="ko-KR" sz="2400" b="1" dirty="0"/>
            </a:br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P.ONRA:  Perceptual objective noise reduction </a:t>
            </a:r>
            <a:br>
              <a:rPr lang="en-US" altLang="ko-KR" sz="2400" b="1" dirty="0"/>
            </a:br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P.MLGuide</a:t>
            </a:r>
            <a:r>
              <a:rPr lang="en-US" altLang="ko-KR" sz="2400" b="1" dirty="0"/>
              <a:t>: Guide for Development of Machine Learning Based Solutions</a:t>
            </a:r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888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13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(Rapporteurs: Kazuhisa </a:t>
            </a:r>
            <a:r>
              <a:rPr lang="en-US" altLang="ko-KR" sz="2400" b="1" dirty="0" err="1"/>
              <a:t>Yamagishi</a:t>
            </a:r>
            <a:r>
              <a:rPr lang="en-US" altLang="ko-KR" sz="2400" b="1" dirty="0"/>
              <a:t>, Rachel Huang)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 err="1"/>
              <a:t>G.QoE</a:t>
            </a:r>
            <a:r>
              <a:rPr lang="en-US" altLang="ko-KR" sz="2400" b="1" dirty="0"/>
              <a:t>-AR: </a:t>
            </a:r>
            <a:r>
              <a:rPr lang="en-US" altLang="ko-KR" sz="2400" b="1" dirty="0" err="1"/>
              <a:t>QoE</a:t>
            </a:r>
            <a:r>
              <a:rPr lang="en-US" altLang="ko-KR" sz="2400" b="1" dirty="0"/>
              <a:t> factors of augmented reality (AR) services</a:t>
            </a:r>
            <a:br>
              <a:rPr lang="en-US" altLang="ko-KR" sz="2400" b="1" dirty="0"/>
            </a:br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G.OMMOG: Opinion Model for Mobile Online Gaming applications</a:t>
            </a:r>
            <a:br>
              <a:rPr lang="en-US" altLang="ko-KR" sz="2400" b="1" dirty="0"/>
            </a:br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b="1" dirty="0"/>
              <a:t>G.QoE-5G: </a:t>
            </a:r>
            <a:r>
              <a:rPr lang="en-US" altLang="ko-KR" sz="2400" b="1" dirty="0" err="1"/>
              <a:t>QoE</a:t>
            </a:r>
            <a:r>
              <a:rPr lang="en-US" altLang="ko-KR" sz="2400" b="1" dirty="0"/>
              <a:t> factors for new services in 5G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D646CA09-57D4-4F87-8A03-B54AF0E8D0B3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61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56970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FF0000"/>
                </a:solidFill>
              </a:rPr>
              <a:t>Some work items of ITU-T SG12 Question 14 </a:t>
            </a:r>
            <a:br>
              <a:rPr lang="en-US" altLang="ko-KR" sz="2400" b="1" dirty="0">
                <a:solidFill>
                  <a:srgbClr val="FF0000"/>
                </a:solidFill>
              </a:rPr>
            </a:br>
            <a:r>
              <a:rPr lang="en-US" altLang="ko-KR" sz="2400" b="1" dirty="0"/>
              <a:t>(Rapporteurs: </a:t>
            </a:r>
            <a:r>
              <a:rPr lang="en-US" altLang="ko-KR" sz="2400" b="1" dirty="0" err="1"/>
              <a:t>Jörgen</a:t>
            </a:r>
            <a:r>
              <a:rPr lang="en-US" altLang="ko-KR" sz="2400" b="1" dirty="0"/>
              <a:t> </a:t>
            </a:r>
            <a:r>
              <a:rPr lang="en-US" altLang="ko-KR" sz="2400" b="1" dirty="0" err="1"/>
              <a:t>Gustafsson</a:t>
            </a:r>
            <a:r>
              <a:rPr lang="en-US" altLang="ko-KR" sz="2400" b="1" dirty="0"/>
              <a:t>, Alexander </a:t>
            </a:r>
            <a:r>
              <a:rPr lang="en-US" altLang="ko-KR" sz="2400" b="1" dirty="0" err="1"/>
              <a:t>Raake</a:t>
            </a:r>
            <a:r>
              <a:rPr lang="en-US" altLang="ko-KR" sz="2400" b="1" dirty="0"/>
              <a:t>)</a:t>
            </a:r>
          </a:p>
          <a:p>
            <a:endParaRPr lang="en-US" altLang="ko-K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b="1" dirty="0"/>
              <a:t>P.1204.x: Video quality assessment of streaming services over reliable transport for resolutions up to 4K </a:t>
            </a:r>
            <a:br>
              <a:rPr lang="en-US" altLang="ko-KR" sz="2000" b="1" dirty="0"/>
            </a:br>
            <a:endParaRPr lang="en-US" altLang="ko-K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b="1" dirty="0"/>
              <a:t>P.BBQCG: Parametric bitstream-based Quality Assessment of Cloud Gaming Services</a:t>
            </a:r>
            <a:br>
              <a:rPr lang="en-US" altLang="ko-KR" sz="2000" b="1" dirty="0"/>
            </a:br>
            <a:endParaRPr lang="en-US" altLang="ko-K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b="1" dirty="0" err="1"/>
              <a:t>P.DiAQoSE</a:t>
            </a:r>
            <a:r>
              <a:rPr lang="en-US" altLang="ko-KR" sz="2000" b="1" dirty="0"/>
              <a:t>: Diagnostic assessment of QoS and </a:t>
            </a:r>
            <a:r>
              <a:rPr lang="en-US" altLang="ko-KR" sz="2000" b="1" dirty="0" err="1"/>
              <a:t>QoE</a:t>
            </a:r>
            <a:r>
              <a:rPr lang="en-US" altLang="ko-KR" sz="2000" b="1" dirty="0"/>
              <a:t> for adaptive video streaming sessions</a:t>
            </a:r>
            <a:br>
              <a:rPr lang="en-US" altLang="ko-KR" sz="2000" b="1" dirty="0"/>
            </a:b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id="{B6EFE6D4-16D5-4CAD-932D-4E16A13D16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76068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736</Words>
  <Application>Microsoft Office PowerPoint</Application>
  <PresentationFormat>On-screen Show (4:3)</PresentationFormat>
  <Paragraphs>108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바탕</vt:lpstr>
      <vt:lpstr>돋움</vt:lpstr>
      <vt:lpstr>맑은 고딕</vt:lpstr>
      <vt:lpstr>Arial</vt:lpstr>
      <vt:lpstr>MD아트체</vt:lpstr>
      <vt:lpstr>Times New Roman</vt:lpstr>
      <vt:lpstr>Wingdings</vt:lpstr>
      <vt:lpstr>한컴바탕</vt:lpstr>
      <vt:lpstr>Office 테마</vt:lpstr>
      <vt:lpstr>IRG-AVQA (Intersector Rapporteur Group Audiovisual Quality Assessment) Agenda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THE END</vt:lpstr>
    </vt:vector>
  </TitlesOfParts>
  <Company>lginnotek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K-mean 분할 클러스터링을 이용한 영상의 stain 오염 검출</dc:title>
  <dc:creator>hong</dc:creator>
  <cp:lastModifiedBy>Berger Jens 8SQ-AR</cp:lastModifiedBy>
  <cp:revision>1480</cp:revision>
  <cp:lastPrinted>2013-06-17T02:53:50Z</cp:lastPrinted>
  <dcterms:created xsi:type="dcterms:W3CDTF">2012-01-26T05:03:39Z</dcterms:created>
  <dcterms:modified xsi:type="dcterms:W3CDTF">2020-12-14T13:04:07Z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S_Classification">
    <vt:lpwstr>UNRESTRICTED</vt:lpwstr>
  </property>
  <property fmtid="{D5CDD505-2E9C-101B-9397-08002B2CF9AE}" pid="3" name="RS_ClassificationID">
    <vt:i4>0</vt:i4>
  </property>
</Properties>
</file>